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 panose="00000000000000000000"/>
              <a:buChar char="o"/>
            </a:pPr>
            <a:r>
              <a:rPr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Arial" panose="00000000000000000000"/>
              <a:buNone/>
              <a:defRPr sz="44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3F3F3F"/>
              </a:buClr>
              <a:buFont typeface="Arial" panose="00000000000000000000"/>
              <a:buNone/>
              <a:defRPr sz="3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ctr" rtl="0">
              <a:spcBef>
                <a:spcPts val="560"/>
              </a:spcBef>
              <a:buClr>
                <a:srgbClr val="3F3F3F"/>
              </a:buClr>
              <a:buFont typeface="Arial" panose="00000000000000000000"/>
              <a:buNone/>
              <a:defRPr sz="28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ctr" rtl="0">
              <a:spcBef>
                <a:spcPts val="480"/>
              </a:spcBef>
              <a:buClr>
                <a:srgbClr val="3F3F3F"/>
              </a:buClr>
              <a:buFont typeface="Arial" panose="00000000000000000000"/>
              <a:buNone/>
              <a:defRPr sz="24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ctr" rtl="0">
              <a:spcBef>
                <a:spcPts val="400"/>
              </a:spcBef>
              <a:buClr>
                <a:srgbClr val="3F3F3F"/>
              </a:buClr>
              <a:buFont typeface="Arial" panose="00000000000000000000"/>
              <a:buNone/>
              <a:defRPr sz="20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ctr" rtl="0">
              <a:spcBef>
                <a:spcPts val="400"/>
              </a:spcBef>
              <a:buClr>
                <a:srgbClr val="3F3F3F"/>
              </a:buClr>
              <a:buFont typeface="Arial" panose="00000000000000000000"/>
              <a:buNone/>
              <a:defRPr sz="20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ctr" rtl="0">
              <a:spcBef>
                <a:spcPts val="400"/>
              </a:spcBef>
              <a:buClr>
                <a:srgbClr val="3F3F3F"/>
              </a:buClr>
              <a:buFont typeface="Arial" panose="00000000000000000000"/>
              <a:buNone/>
              <a:defRPr sz="20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ctr" rtl="0">
              <a:spcBef>
                <a:spcPts val="400"/>
              </a:spcBef>
              <a:buClr>
                <a:srgbClr val="3F3F3F"/>
              </a:buClr>
              <a:buFont typeface="Arial" panose="00000000000000000000"/>
              <a:buNone/>
              <a:defRPr sz="20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ctr" rtl="0">
              <a:spcBef>
                <a:spcPts val="400"/>
              </a:spcBef>
              <a:buClr>
                <a:srgbClr val="3F3F3F"/>
              </a:buClr>
              <a:buFont typeface="Arial" panose="00000000000000000000"/>
              <a:buNone/>
              <a:defRPr sz="20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ctr" rtl="0">
              <a:spcBef>
                <a:spcPts val="400"/>
              </a:spcBef>
              <a:buClr>
                <a:srgbClr val="3F3F3F"/>
              </a:buClr>
              <a:buFont typeface="Arial" panose="00000000000000000000"/>
              <a:buNone/>
              <a:defRPr sz="20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14" name="Shape 14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15" name="Shape 15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Font typeface="Arial" panose="00000000000000000000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Font typeface="Arial" panose="00000000000000000000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Font typeface="Arial" panose="00000000000000000000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xfrm>
            <a:off x="6629400" y="274637"/>
            <a:ext cx="2057400" cy="5851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457200" y="274637"/>
            <a:ext cx="6019799" cy="5851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Font typeface="Arial" panose="00000000000000000000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Font typeface="Arial" panose="00000000000000000000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Font typeface="Arial" panose="00000000000000000000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Font typeface="Arial" panose="00000000000000000000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Font typeface="Arial" panose="00000000000000000000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Font typeface="Arial" panose="00000000000000000000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Font typeface="Arial" panose="00000000000000000000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20" name="Shape 20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None/>
              <a:defRPr sz="2000">
                <a:solidFill>
                  <a:srgbClr val="3F3F3F"/>
                </a:solidFill>
              </a:defRPr>
            </a:lvl1pPr>
            <a:lvl2pPr marL="457200" indent="0" rtl="0">
              <a:buNone/>
              <a:defRPr sz="1800">
                <a:solidFill>
                  <a:srgbClr val="3F3F3F"/>
                </a:solidFill>
              </a:defRPr>
            </a:lvl2pPr>
            <a:lvl3pPr marL="914400" indent="0" rtl="0">
              <a:buNone/>
              <a:defRPr sz="1600">
                <a:solidFill>
                  <a:srgbClr val="3F3F3F"/>
                </a:solidFill>
              </a:defRPr>
            </a:lvl3pPr>
            <a:lvl4pPr marL="1371600" indent="0" rtl="0">
              <a:buNone/>
              <a:defRPr sz="1400">
                <a:solidFill>
                  <a:srgbClr val="3F3F3F"/>
                </a:solidFill>
              </a:defRPr>
            </a:lvl4pPr>
            <a:lvl5pPr marL="1828800" indent="0" rtl="0">
              <a:buNone/>
              <a:defRPr sz="1400">
                <a:solidFill>
                  <a:srgbClr val="3F3F3F"/>
                </a:solidFill>
              </a:defRPr>
            </a:lvl5pPr>
            <a:lvl6pPr marL="2286000" indent="0" rtl="0">
              <a:buNone/>
              <a:defRPr sz="1400">
                <a:solidFill>
                  <a:srgbClr val="3F3F3F"/>
                </a:solidFill>
              </a:defRPr>
            </a:lvl6pPr>
            <a:lvl7pPr marL="2743200" indent="0" rtl="0">
              <a:buNone/>
              <a:defRPr sz="1400">
                <a:solidFill>
                  <a:srgbClr val="3F3F3F"/>
                </a:solidFill>
              </a:defRPr>
            </a:lvl7pPr>
            <a:lvl8pPr marL="3200400" indent="0" rtl="0">
              <a:buNone/>
              <a:defRPr sz="1400">
                <a:solidFill>
                  <a:srgbClr val="3F3F3F"/>
                </a:solidFill>
              </a:defRPr>
            </a:lvl8pPr>
            <a:lvl9pPr marL="3657600" indent="0" rtl="0"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26" name="Shape 26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1" name="Shape 31"/>
          <p:cNvSpPr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None/>
              <a:defRPr sz="24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None/>
              <a:defRPr sz="24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48" name="Shape 48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None/>
              <a:defRPr sz="14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3F3F3F"/>
              </a:buClr>
              <a:buFont typeface="Arial" panose="00000000000000000000"/>
              <a:buNone/>
              <a:defRPr sz="3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buClr>
                <a:schemeClr val="dk1"/>
              </a:buClr>
              <a:buFont typeface="Arial" panose="00000000000000000000"/>
              <a:buNone/>
              <a:defRPr sz="2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buClr>
                <a:schemeClr val="dk1"/>
              </a:buClr>
              <a:buFont typeface="Arial" panose="00000000000000000000"/>
              <a:buNone/>
              <a:defRPr sz="24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buClr>
                <a:schemeClr val="dk1"/>
              </a:buClr>
              <a:buFont typeface="Arial" panose="00000000000000000000"/>
              <a:buNone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buClr>
                <a:schemeClr val="dk1"/>
              </a:buClr>
              <a:buFont typeface="Arial" panose="00000000000000000000"/>
              <a:buNone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buClr>
                <a:schemeClr val="dk1"/>
              </a:buClr>
              <a:buFont typeface="Arial" panose="00000000000000000000"/>
              <a:buNone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buClr>
                <a:schemeClr val="dk1"/>
              </a:buClr>
              <a:buFont typeface="Arial" panose="00000000000000000000"/>
              <a:buNone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buClr>
                <a:schemeClr val="dk1"/>
              </a:buClr>
              <a:buFont typeface="Arial" panose="00000000000000000000"/>
              <a:buNone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buClr>
                <a:schemeClr val="dk1"/>
              </a:buClr>
              <a:buFont typeface="Arial" panose="00000000000000000000"/>
              <a:buNone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None/>
              <a:defRPr sz="14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Arial" panose="00000000000000000000"/>
              <a:buNone/>
              <a:defRPr sz="44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 panose="00000000000000000000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 panose="00000000000000000000"/>
              <a:buChar char="•"/>
              <a:defRPr sz="2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 panose="00000000000000000000"/>
              <a:buChar char="•"/>
              <a:defRPr sz="24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 panose="00000000000000000000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 panose="00000000000000000000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 panose="00000000000000000000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 panose="00000000000000000000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 panose="00000000000000000000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 panose="00000000000000000000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7" name="Shape 7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8" name="Shape 8"/>
          <p:cNvSpPr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9" name="Shape 9"/>
          <p:cNvSpPr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ctrTitle"/>
          </p:nvPr>
        </p:nvSpPr>
        <p:spPr>
          <a:xfrm>
            <a:off x="304800" y="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 panose="00000000000000000000"/>
            </a:pPr>
            <a:r>
              <a:rPr sz="44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Adrenal Gland Cortex</a:t>
            </a:r>
          </a:p>
        </p:txBody>
      </p:sp>
      <p:sp>
        <p:nvSpPr>
          <p:cNvPr id="81" name="Shape 81"/>
          <p:cNvSpPr>
            <a:spLocks noGrp="1"/>
          </p:cNvSpPr>
          <p:nvPr>
            <p:ph type="subTitle" idx="1"/>
          </p:nvPr>
        </p:nvSpPr>
        <p:spPr>
          <a:xfrm>
            <a:off x="304800" y="11430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640"/>
              </a:spcBef>
              <a:buClr>
                <a:srgbClr val="3F3F3F"/>
              </a:buClr>
              <a:buSzPct val="98958"/>
              <a:buFont typeface="Arial" panose="00000000000000000000"/>
              <a:buChar char="•"/>
            </a:pPr>
            <a:r>
              <a:rPr sz="3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Produces steroid hormones only</a:t>
            </a:r>
          </a:p>
          <a:p>
            <a:pPr marL="0" marR="0" lvl="0" indent="0" algn="l" rtl="0">
              <a:spcBef>
                <a:spcPts val="640"/>
              </a:spcBef>
              <a:buClr>
                <a:srgbClr val="3F3F3F"/>
              </a:buClr>
              <a:buSzPct val="98958"/>
              <a:buFont typeface="Arial" panose="00000000000000000000"/>
              <a:buChar char="•"/>
            </a:pPr>
            <a:r>
              <a:rPr sz="3200" b="0" i="0" u="none" strike="noStrike" cap="none" baseline="0">
                <a:solidFill>
                  <a:srgbClr val="3F3F3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Hormones produced are Cortisol and aldosterone</a:t>
            </a:r>
          </a:p>
        </p:txBody>
      </p:sp>
      <p:sp>
        <p:nvSpPr>
          <p:cNvPr id="82" name="Shape 82"/>
          <p:cNvSpPr/>
          <p:nvPr/>
        </p:nvSpPr>
        <p:spPr>
          <a:xfrm>
            <a:off x="0" y="3581400"/>
            <a:ext cx="3202692" cy="32765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3" name="Shape 83"/>
          <p:cNvSpPr/>
          <p:nvPr/>
        </p:nvSpPr>
        <p:spPr>
          <a:xfrm>
            <a:off x="6858000" y="0"/>
            <a:ext cx="2438400" cy="2057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4" name="Shape 84"/>
          <p:cNvSpPr/>
          <p:nvPr/>
        </p:nvSpPr>
        <p:spPr>
          <a:xfrm>
            <a:off x="3657600" y="3962400"/>
            <a:ext cx="5238750" cy="273367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 panose="00000000000000000000"/>
            </a:pPr>
            <a:r>
              <a:rPr sz="4400" b="0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Hormones</a:t>
            </a:r>
          </a:p>
        </p:txBody>
      </p:sp>
      <p:sp>
        <p:nvSpPr>
          <p:cNvPr id="90" name="Shape 90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19112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 panose="00000000000000000000"/>
              <a:buChar char="•"/>
            </a:pPr>
            <a:r>
              <a:rPr sz="3200" b="0" i="0" u="none" strike="noStrike" cap="none" baseline="0" dirty="0" err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Aldosterone</a:t>
            </a:r>
            <a:r>
              <a:rPr sz="32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 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- </a:t>
            </a:r>
            <a:r>
              <a:rPr sz="1800" b="0" i="0" u="none" strike="noStrike" cap="none" baseline="0" dirty="0" smtClean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released </a:t>
            </a:r>
            <a:r>
              <a:rPr sz="18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when there are low slat levels in the 			blood.</a:t>
            </a:r>
          </a:p>
          <a:p>
            <a:pPr marL="742950" marR="0" lvl="1" indent="-285750" algn="l" rtl="0">
              <a:spcBef>
                <a:spcPts val="360"/>
              </a:spcBef>
              <a:buClr>
                <a:schemeClr val="dk1"/>
              </a:buClr>
              <a:buSzPct val="101851"/>
              <a:buFont typeface="Arial" panose="00000000000000000000"/>
              <a:buChar char="•"/>
            </a:pPr>
            <a:r>
              <a:rPr sz="18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The release of </a:t>
            </a:r>
            <a:r>
              <a:rPr sz="1800" b="0" i="0" u="none" strike="noStrike" cap="none" baseline="0" dirty="0" err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aldosterone</a:t>
            </a:r>
            <a:r>
              <a:rPr sz="18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 activates the MR (</a:t>
            </a:r>
            <a:r>
              <a:rPr sz="1800" b="0" i="0" u="none" strike="noStrike" cap="none" baseline="0" dirty="0" err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mineralocorticoid</a:t>
            </a:r>
            <a:r>
              <a:rPr sz="18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 receptor) gene.</a:t>
            </a:r>
          </a:p>
          <a:p>
            <a:pPr marL="742950" marR="0" lvl="1" indent="-285750" algn="l" rtl="0">
              <a:spcBef>
                <a:spcPts val="360"/>
              </a:spcBef>
              <a:buClr>
                <a:schemeClr val="dk1"/>
              </a:buClr>
              <a:buSzPct val="101851"/>
              <a:buFont typeface="Arial" panose="00000000000000000000"/>
              <a:buChar char="•"/>
            </a:pPr>
            <a:r>
              <a:rPr sz="18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The MR Stimulates the kidney to reabsorb and retain salt from the urine to be put back into the body</a:t>
            </a:r>
          </a:p>
          <a:p>
            <a:pPr marL="742950" marR="0" lvl="1" indent="-285750" algn="l" rtl="0">
              <a:spcBef>
                <a:spcPts val="360"/>
              </a:spcBef>
              <a:buClr>
                <a:schemeClr val="dk1"/>
              </a:buClr>
              <a:buSzPct val="101851"/>
              <a:buFont typeface="Arial" panose="00000000000000000000"/>
              <a:buChar char="•"/>
            </a:pPr>
            <a:r>
              <a:rPr sz="18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This salt level is needed to maintain the charge across neurons 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 panose="00000000000000000000"/>
              <a:buChar char="•"/>
            </a:pPr>
            <a:r>
              <a:rPr sz="3200" b="0" i="0" u="none" strike="noStrike" cap="none" baseline="0" dirty="0" err="1" smtClean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Corti</a:t>
            </a:r>
            <a:r>
              <a:rPr lang="en-US" sz="3200" b="0" i="0" u="none" strike="noStrike" cap="none" baseline="0" dirty="0" err="1" smtClean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sol</a:t>
            </a:r>
            <a:r>
              <a:rPr sz="3200" b="0" i="0" u="none" strike="noStrike" cap="none" baseline="0" dirty="0" smtClean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 </a:t>
            </a:r>
            <a:r>
              <a:rPr lang="en-US" sz="1800" dirty="0" smtClean="0"/>
              <a:t>– released when glucose levels in the blood are low or in response stress</a:t>
            </a:r>
            <a:endParaRPr lang="en-US" sz="1800" b="0" i="0" u="none" strike="noStrike" cap="none" baseline="0" dirty="0" smtClean="0">
              <a:solidFill>
                <a:schemeClr val="dk1"/>
              </a:solidFill>
              <a:latin typeface="Arial" panose="00000000000000000000"/>
              <a:ea typeface="Arial" panose="00000000000000000000"/>
              <a:cs typeface="Arial" panose="00000000000000000000"/>
              <a:sym typeface="Arial" panose="00000000000000000000"/>
            </a:endParaRPr>
          </a:p>
          <a:p>
            <a:pPr lvl="1" indent="-342900">
              <a:spcBef>
                <a:spcPts val="640"/>
              </a:spcBef>
              <a:buSzPct val="98958"/>
            </a:pPr>
            <a:r>
              <a:rPr sz="1800" b="0" i="0" u="none" strike="noStrike" cap="none" baseline="0" dirty="0" smtClean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maintains </a:t>
            </a:r>
            <a:r>
              <a:rPr sz="18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nutritional well being</a:t>
            </a:r>
          </a:p>
          <a:p>
            <a:pPr marL="742950" marR="0" lvl="1" indent="-285750" algn="l" rtl="0">
              <a:spcBef>
                <a:spcPts val="360"/>
              </a:spcBef>
              <a:buClr>
                <a:schemeClr val="dk1"/>
              </a:buClr>
              <a:buSzPct val="101851"/>
              <a:buFont typeface="Arial" panose="00000000000000000000"/>
              <a:buChar char="•"/>
            </a:pPr>
            <a:r>
              <a:rPr lang="en-US" sz="1800" dirty="0" smtClean="0"/>
              <a:t>Aids in fat, protein, and </a:t>
            </a:r>
            <a:r>
              <a:rPr sz="1800" b="0" i="0" u="none" strike="noStrike" cap="none" baseline="0" dirty="0" smtClean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 </a:t>
            </a:r>
            <a:r>
              <a:rPr sz="18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carbohydrate metabolism</a:t>
            </a:r>
          </a:p>
          <a:p>
            <a:pPr marL="742950" marR="0" lvl="1" indent="-285750" algn="l" rtl="0">
              <a:spcBef>
                <a:spcPts val="360"/>
              </a:spcBef>
              <a:buClr>
                <a:schemeClr val="dk1"/>
              </a:buClr>
              <a:buSzPct val="101851"/>
              <a:buFont typeface="Arial" panose="00000000000000000000"/>
              <a:buChar char="•"/>
            </a:pPr>
            <a:r>
              <a:rPr sz="1800" b="0" i="0" u="none" strike="noStrike" cap="none" baseline="0" dirty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Reduces </a:t>
            </a:r>
            <a:r>
              <a:rPr sz="1800" b="0" i="0" u="none" strike="noStrike" cap="none" baseline="0" dirty="0" smtClean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inflammation</a:t>
            </a:r>
            <a:endParaRPr lang="en-US" sz="1800" b="0" i="0" u="none" strike="noStrike" cap="none" baseline="0" dirty="0" smtClean="0">
              <a:solidFill>
                <a:schemeClr val="dk1"/>
              </a:solidFill>
              <a:latin typeface="Arial" panose="00000000000000000000"/>
              <a:ea typeface="Arial" panose="00000000000000000000"/>
              <a:cs typeface="Arial" panose="00000000000000000000"/>
              <a:sym typeface="Arial" panose="00000000000000000000"/>
            </a:endParaRPr>
          </a:p>
          <a:p>
            <a:pPr lvl="1" indent="-285750">
              <a:spcBef>
                <a:spcPts val="360"/>
              </a:spcBef>
              <a:buSzPct val="101851"/>
            </a:pPr>
            <a:r>
              <a:rPr lang="en-US" sz="1800" dirty="0" smtClean="0"/>
              <a:t>Aided in “fight or flight” with </a:t>
            </a:r>
            <a:r>
              <a:rPr lang="en-US" sz="1800" dirty="0" err="1" smtClean="0"/>
              <a:t>gluconeogenesis</a:t>
            </a:r>
            <a:endParaRPr lang="en-US" sz="1800" dirty="0" smtClean="0"/>
          </a:p>
          <a:p>
            <a:pPr lvl="1" indent="-285750">
              <a:spcBef>
                <a:spcPts val="360"/>
              </a:spcBef>
              <a:buSzPct val="101851"/>
            </a:pPr>
            <a:r>
              <a:rPr lang="en-US" sz="1800" dirty="0" smtClean="0">
                <a:solidFill>
                  <a:schemeClr val="tx1"/>
                </a:solidFill>
              </a:rPr>
              <a:t>To much stress (high </a:t>
            </a:r>
            <a:r>
              <a:rPr lang="en-US" sz="1800" dirty="0" err="1" smtClean="0">
                <a:solidFill>
                  <a:schemeClr val="tx1"/>
                </a:solidFill>
              </a:rPr>
              <a:t>cortisol</a:t>
            </a:r>
            <a:r>
              <a:rPr lang="en-US" sz="1800" dirty="0" smtClean="0">
                <a:solidFill>
                  <a:schemeClr val="tx1"/>
                </a:solidFill>
              </a:rPr>
              <a:t> levels) causes abdominal fat, decrease in muscle tissue, suppressed thyroid function, and high blood pressure</a:t>
            </a:r>
            <a:endParaRPr sz="1800" i="0" strike="noStrike" cap="none" baseline="0" dirty="0">
              <a:solidFill>
                <a:schemeClr val="tx1"/>
              </a:solidFill>
              <a:latin typeface="Arial" panose="00000000000000000000"/>
              <a:ea typeface="Arial" panose="00000000000000000000"/>
              <a:cs typeface="Arial" panose="00000000000000000000"/>
              <a:sym typeface="Arial" panose="0000000000000000000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25</Words>
  <Application>Microsoft Office PowerPoint</Application>
  <PresentationFormat>On-screen Show (4:3)</PresentationFormat>
  <Paragraphs>14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/>
      <vt:lpstr>Adrenal Gland Cortex</vt:lpstr>
      <vt:lpstr>Hormones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Adrenal Gland Cortex</dc:title>
  <dc:creator>HBICS</dc:creator>
  <cp:lastModifiedBy>gstover</cp:lastModifiedBy>
  <cp:revision>6</cp:revision>
  <dcterms:modified xsi:type="dcterms:W3CDTF">2012-03-08T15:23:58Z</dcterms:modified>
</cp:coreProperties>
</file>